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7" r:id="rId1"/>
  </p:sldMasterIdLst>
  <p:sldIdLst>
    <p:sldId id="309" r:id="rId2"/>
    <p:sldId id="256" r:id="rId3"/>
    <p:sldId id="263" r:id="rId4"/>
    <p:sldId id="267" r:id="rId5"/>
    <p:sldId id="265" r:id="rId6"/>
    <p:sldId id="266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6" r:id="rId43"/>
    <p:sldId id="307" r:id="rId44"/>
    <p:sldId id="308" r:id="rId45"/>
    <p:sldId id="30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7233-0F9F-4242-AFB6-8EC3AEA47AE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653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7233-0F9F-4242-AFB6-8EC3AEA47AE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71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7233-0F9F-4242-AFB6-8EC3AEA47AE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2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7233-0F9F-4242-AFB6-8EC3AEA47AE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57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7233-0F9F-4242-AFB6-8EC3AEA47AE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458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7233-0F9F-4242-AFB6-8EC3AEA47AE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7233-0F9F-4242-AFB6-8EC3AEA47AE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7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7233-0F9F-4242-AFB6-8EC3AEA47AE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45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7233-0F9F-4242-AFB6-8EC3AEA47AE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3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E5B7233-0F9F-4242-AFB6-8EC3AEA47AE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50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7233-0F9F-4242-AFB6-8EC3AEA47AE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83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E5B7233-0F9F-4242-AFB6-8EC3AEA47AE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00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8" r:id="rId1"/>
    <p:sldLayoutId id="2147484279" r:id="rId2"/>
    <p:sldLayoutId id="2147484280" r:id="rId3"/>
    <p:sldLayoutId id="2147484281" r:id="rId4"/>
    <p:sldLayoutId id="2147484282" r:id="rId5"/>
    <p:sldLayoutId id="2147484283" r:id="rId6"/>
    <p:sldLayoutId id="2147484284" r:id="rId7"/>
    <p:sldLayoutId id="2147484285" r:id="rId8"/>
    <p:sldLayoutId id="2147484286" r:id="rId9"/>
    <p:sldLayoutId id="2147484287" r:id="rId10"/>
    <p:sldLayoutId id="21474842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" TargetMode="External"/><Relationship Id="rId2" Type="http://schemas.openxmlformats.org/officeDocument/2006/relationships/hyperlink" Target="https://desarrollo-auth.auth.us-east-1.amazoncognito.com/logoutin?client_id=2kldrme2cofb7eosnagusb80p9&amp;response_type=code&amp;scope=email+openid+phone&amp;redirectlogout_uri=http://localhost:8000/logged_outin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s-east-1.console.aws.amazon.com/console/home?region=us-east-1" TargetMode="External"/><Relationship Id="rId2" Type="http://schemas.openxmlformats.org/officeDocument/2006/relationships/hyperlink" Target="http://localhost:8000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2880" y="4894217"/>
            <a:ext cx="10607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Presentación de: ¿Cómo utilizar AWS COGNITO?</a:t>
            </a:r>
          </a:p>
          <a:p>
            <a:r>
              <a:rPr lang="es-ES" dirty="0" smtClean="0"/>
              <a:t>Fecha: 22 de agosto del 2022.</a:t>
            </a:r>
          </a:p>
          <a:p>
            <a:r>
              <a:rPr lang="es-ES" dirty="0" smtClean="0"/>
              <a:t>Versión: 1.0.0</a:t>
            </a:r>
          </a:p>
          <a:p>
            <a:r>
              <a:rPr lang="es-ES" dirty="0" smtClean="0"/>
              <a:t>Realizado por: Ana María Maya Díaz.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156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4" y="3226074"/>
            <a:ext cx="6401743" cy="276542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400848"/>
            <a:ext cx="121919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15. Seleccionar la seguridad que deseamos tener en la contraseña.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la </a:t>
            </a:r>
            <a:r>
              <a:rPr lang="en-US" dirty="0" err="1" smtClean="0"/>
              <a:t>contraseña</a:t>
            </a:r>
            <a:r>
              <a:rPr lang="en-US" dirty="0" smtClean="0"/>
              <a:t> </a:t>
            </a:r>
            <a:r>
              <a:rPr lang="en-US" dirty="0" err="1" smtClean="0"/>
              <a:t>tendra</a:t>
            </a:r>
            <a:r>
              <a:rPr lang="en-US" dirty="0" smtClean="0"/>
              <a:t>:</a:t>
            </a:r>
          </a:p>
          <a:p>
            <a:r>
              <a:rPr lang="es-ES" dirty="0" smtClean="0"/>
              <a:t>Longitud mínima de 8 caracteres.</a:t>
            </a:r>
          </a:p>
          <a:p>
            <a:r>
              <a:rPr lang="es-ES" dirty="0" smtClean="0"/>
              <a:t>Debe tener números.</a:t>
            </a:r>
          </a:p>
          <a:p>
            <a:r>
              <a:rPr lang="es-ES" dirty="0"/>
              <a:t>Debe </a:t>
            </a:r>
            <a:r>
              <a:rPr lang="es-ES" dirty="0" smtClean="0"/>
              <a:t>tener un carácter especial.</a:t>
            </a:r>
          </a:p>
          <a:p>
            <a:r>
              <a:rPr lang="es-ES" dirty="0"/>
              <a:t>Debe </a:t>
            </a:r>
            <a:r>
              <a:rPr lang="es-ES" dirty="0" smtClean="0"/>
              <a:t>tener mayúsculas.</a:t>
            </a:r>
          </a:p>
          <a:p>
            <a:r>
              <a:rPr lang="es-ES" dirty="0"/>
              <a:t>Debe </a:t>
            </a:r>
            <a:r>
              <a:rPr lang="es-ES" dirty="0" smtClean="0"/>
              <a:t>tener minúsculas.</a:t>
            </a:r>
          </a:p>
          <a:p>
            <a:endParaRPr lang="es-ES" dirty="0"/>
          </a:p>
          <a:p>
            <a:r>
              <a:rPr lang="es-ES" dirty="0" smtClean="0"/>
              <a:t>16. Ingresar la cantidad de días para que una contraseña caduque. En este caso será de 7 días.</a:t>
            </a:r>
          </a:p>
          <a:p>
            <a:r>
              <a:rPr lang="es-ES" dirty="0" smtClean="0"/>
              <a:t>Dar clic en el botón llamado: “Paso siguiente.”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502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648946"/>
            <a:ext cx="120962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17. Para habilitar el factor de </a:t>
            </a:r>
            <a:r>
              <a:rPr lang="es-ES" dirty="0" err="1" smtClean="0"/>
              <a:t>multi</a:t>
            </a:r>
            <a:r>
              <a:rPr lang="es-ES" dirty="0" smtClean="0"/>
              <a:t> factor de autenticación MFA, se podrá seleccionar como: desactivado, Opcional o Obligatorio.</a:t>
            </a:r>
          </a:p>
          <a:p>
            <a:r>
              <a:rPr lang="es-ES" u="sng" dirty="0" smtClean="0"/>
              <a:t>Tener presente que se realizara cobros por el envió de mensajes de texto.</a:t>
            </a:r>
          </a:p>
          <a:p>
            <a:r>
              <a:rPr lang="es-ES" dirty="0" smtClean="0"/>
              <a:t>Seleccionar la opción de opcional</a:t>
            </a:r>
          </a:p>
          <a:p>
            <a:r>
              <a:rPr lang="es-ES" dirty="0" smtClean="0"/>
              <a:t>Para enviar los mensajes de texto seleccionaremos</a:t>
            </a:r>
            <a:r>
              <a:rPr lang="es-MX" dirty="0"/>
              <a:t> Contraseña única basada en el tiempo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49"/>
          <a:stretch/>
        </p:blipFill>
        <p:spPr>
          <a:xfrm>
            <a:off x="0" y="2378854"/>
            <a:ext cx="12192000" cy="447914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380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85" y="1950720"/>
            <a:ext cx="9961317" cy="476794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573379"/>
            <a:ext cx="11965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18. Para que el usuario recupere la cuenta, seleccionaremos la opción recomendada. </a:t>
            </a:r>
            <a:r>
              <a:rPr lang="es-MX" dirty="0"/>
              <a:t>(Recomendado) Por correo electrónico si es posible. De lo contrario, por teléfono. Pero no permita al usuario restablecer su contraseña por teléfono si también lo utiliza para </a:t>
            </a:r>
            <a:r>
              <a:rPr lang="es-MX" dirty="0" smtClean="0"/>
              <a:t>MFA.</a:t>
            </a:r>
          </a:p>
          <a:p>
            <a:r>
              <a:rPr lang="es-MX" dirty="0" smtClean="0"/>
              <a:t>En los atributos que deseamos verificar, seleccionaremos por correo electrónico.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002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4263"/>
            <a:ext cx="7519117" cy="348542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52251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19. El nuevo nombre del rol, se creara automáticamente.</a:t>
            </a:r>
          </a:p>
          <a:p>
            <a:r>
              <a:rPr lang="es-ES" dirty="0" smtClean="0"/>
              <a:t>Dar clic en el botón llamado: “Paso siguiente.”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926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3485"/>
            <a:ext cx="11451771" cy="528451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0" y="661760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20. En la sección de: “¿Desea personalizar su dirección de correo electrónico? Se dejara por defecto como AWS lo recomienda.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107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6406"/>
            <a:ext cx="11295017" cy="524159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0" y="66176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21. En la sección de: “¿Desea enviar mensajes de correo electrónico a través de la configuración de Amazon SES?, le indicaremos que: “No: utilizar </a:t>
            </a:r>
            <a:r>
              <a:rPr lang="es-ES" dirty="0" err="1" smtClean="0"/>
              <a:t>Cognito</a:t>
            </a:r>
            <a:r>
              <a:rPr lang="es-ES" dirty="0" smtClean="0"/>
              <a:t> (Predeterminado)”. En esta sección se podrá configurar, el </a:t>
            </a:r>
            <a:r>
              <a:rPr lang="es-ES" dirty="0" err="1" smtClean="0"/>
              <a:t>envio</a:t>
            </a:r>
            <a:r>
              <a:rPr lang="es-ES" dirty="0" smtClean="0"/>
              <a:t> de los mensajes de texto o mensajes de correo electrónico.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020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8632"/>
            <a:ext cx="10485120" cy="484936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0" y="66176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22. En la sección de: “¿Desea personalizar sus mensajes de invitación a usuarios?, se podrá configurar los mensajes de texto, el asunto y el mensaje del correo electrónico.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741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8759"/>
            <a:ext cx="10162903" cy="463924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0" y="66176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23. En la sección de: “¿Desea añadir etiquetas para este grupo de usuarios?, se podrá configurar las etiquetas que se deseen incorporar. En este caso no agregaremos etiquetas.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0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3509"/>
            <a:ext cx="11007634" cy="527449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0" y="66176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24. En la sección de: “¿Desea recordar sus dispositivos de usuarios?, se podrá configura, en este caso indicaremos no. Dar clic en el botón llamado: “Paso siguiente.”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956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8088"/>
            <a:ext cx="11828016" cy="5679912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25. </a:t>
            </a:r>
            <a:r>
              <a:rPr lang="es-ES" dirty="0"/>
              <a:t>En la sección de: </a:t>
            </a:r>
            <a:r>
              <a:rPr lang="es-ES" dirty="0" smtClean="0"/>
              <a:t>“¿Que clientes de aplicación tendrán acceso a este grupo de usuarios?, no indicaremos un nuevo cliente para la aplicación. Dar </a:t>
            </a:r>
            <a:r>
              <a:rPr lang="es-ES" dirty="0"/>
              <a:t>clic en el botón llamado: “Paso siguiente.”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766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0" y="379827"/>
            <a:ext cx="12192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1.1. ¿Qué es Amazon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?</a:t>
            </a:r>
          </a:p>
          <a:p>
            <a:r>
              <a:rPr lang="es-ES" dirty="0" smtClean="0"/>
              <a:t>Registro, inicio de sesión y control de acceso de usuarios sencillos y seguros.</a:t>
            </a:r>
          </a:p>
          <a:p>
            <a:r>
              <a:rPr lang="es-ES" dirty="0" smtClean="0"/>
              <a:t>Amazon </a:t>
            </a:r>
            <a:r>
              <a:rPr lang="es-ES" dirty="0" err="1" smtClean="0"/>
              <a:t>Cognito</a:t>
            </a:r>
            <a:r>
              <a:rPr lang="es-ES" dirty="0" smtClean="0"/>
              <a:t> le permite incorporar de manera rápida y sencilla el registro, inicio de sesión y control de acceso de usuarios a sus aplicaciones web y móviles. Amazon </a:t>
            </a:r>
            <a:r>
              <a:rPr lang="es-ES" dirty="0" err="1" smtClean="0"/>
              <a:t>cognito</a:t>
            </a:r>
            <a:r>
              <a:rPr lang="es-ES" dirty="0" smtClean="0"/>
              <a:t> cuenta con escalado para millones de usuarios y admite el inicio de sesión </a:t>
            </a:r>
            <a:r>
              <a:rPr lang="es-ES" dirty="0" err="1" smtClean="0"/>
              <a:t>mediente</a:t>
            </a:r>
            <a:r>
              <a:rPr lang="es-ES" dirty="0" smtClean="0"/>
              <a:t> proveedores de identidad social, como Apple y Facebook, google y Amazon, </a:t>
            </a:r>
            <a:r>
              <a:rPr lang="es-ES" dirty="0" err="1" smtClean="0"/>
              <a:t>asi</a:t>
            </a:r>
            <a:r>
              <a:rPr lang="es-ES" dirty="0" smtClean="0"/>
              <a:t> como proveedores de identidad empresarial a través de SAML 2.0 y </a:t>
            </a:r>
            <a:r>
              <a:rPr lang="es-ES" dirty="0" err="1" smtClean="0"/>
              <a:t>OpenID</a:t>
            </a:r>
            <a:r>
              <a:rPr lang="es-ES" dirty="0"/>
              <a:t> </a:t>
            </a:r>
            <a:r>
              <a:rPr lang="es-ES" dirty="0" err="1" smtClean="0"/>
              <a:t>Connect</a:t>
            </a:r>
            <a:r>
              <a:rPr lang="es-ES" dirty="0" smtClean="0"/>
              <a:t>.</a:t>
            </a:r>
          </a:p>
          <a:p>
            <a:r>
              <a:rPr lang="es-ES" dirty="0">
                <a:solidFill>
                  <a:srgbClr val="FF0000"/>
                </a:solidFill>
              </a:rPr>
              <a:t>Seguridad para sus aplicaciones y usuarios:</a:t>
            </a:r>
          </a:p>
          <a:p>
            <a:r>
              <a:rPr lang="es-ES" dirty="0">
                <a:solidFill>
                  <a:srgbClr val="FF0000"/>
                </a:solidFill>
              </a:rPr>
              <a:t>Amazon </a:t>
            </a:r>
            <a:r>
              <a:rPr lang="es-ES" dirty="0" err="1">
                <a:solidFill>
                  <a:srgbClr val="FF0000"/>
                </a:solidFill>
              </a:rPr>
              <a:t>Cognito</a:t>
            </a:r>
            <a:r>
              <a:rPr lang="es-ES" dirty="0">
                <a:solidFill>
                  <a:srgbClr val="FF0000"/>
                </a:solidFill>
              </a:rPr>
              <a:t> Admite el sistema de seguridad </a:t>
            </a:r>
            <a:r>
              <a:rPr lang="es-ES" dirty="0" err="1">
                <a:solidFill>
                  <a:srgbClr val="FF0000"/>
                </a:solidFill>
              </a:rPr>
              <a:t>MultiFactor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Authentication</a:t>
            </a:r>
            <a:r>
              <a:rPr lang="es-ES" dirty="0">
                <a:solidFill>
                  <a:srgbClr val="FF0000"/>
                </a:solidFill>
              </a:rPr>
              <a:t> y el cifrado de datos en transito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</a:p>
          <a:p>
            <a:r>
              <a:rPr lang="es-ES" dirty="0">
                <a:solidFill>
                  <a:srgbClr val="FF0000"/>
                </a:solidFill>
              </a:rPr>
              <a:t>Amazon </a:t>
            </a:r>
            <a:r>
              <a:rPr lang="es-ES" dirty="0" err="1">
                <a:solidFill>
                  <a:srgbClr val="FF0000"/>
                </a:solidFill>
              </a:rPr>
              <a:t>cognito</a:t>
            </a:r>
            <a:r>
              <a:rPr lang="es-ES" dirty="0">
                <a:solidFill>
                  <a:srgbClr val="FF0000"/>
                </a:solidFill>
              </a:rPr>
              <a:t> ofrece soluciones para controlar el acceso a recursos de AWS desde su aplicación. Puede definir los roles y asignar usuarios a diferentes roles para que su aplicación únicamente pueda acceder a los recursos autorizados para cada usuario.</a:t>
            </a:r>
          </a:p>
          <a:p>
            <a:endParaRPr lang="es-ES" dirty="0"/>
          </a:p>
          <a:p>
            <a:endParaRPr lang="en-U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0" y="10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1. Amazon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0" y="371867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50,000 usuarios activos por mes con la capa gratuita de AWS.</a:t>
            </a:r>
            <a:endParaRPr lang="en-U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https://aws.amazon.com/es/cognito/</a:t>
            </a:r>
          </a:p>
        </p:txBody>
      </p:sp>
    </p:spTree>
    <p:extLst>
      <p:ext uri="{BB962C8B-B14F-4D97-AF65-F5344CB8AC3E}">
        <p14:creationId xmlns:p14="http://schemas.microsoft.com/office/powerpoint/2010/main" val="321974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8589"/>
            <a:ext cx="10766294" cy="497941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26. </a:t>
            </a:r>
            <a:r>
              <a:rPr lang="es-ES" dirty="0"/>
              <a:t>En la sección de: </a:t>
            </a:r>
            <a:r>
              <a:rPr lang="es-ES" dirty="0" smtClean="0"/>
              <a:t>“¿Que personalizar los flujos de trabajo con los desencadenadores?, en este caso no indicaremos ningún flujo de trabajo. Dar </a:t>
            </a:r>
            <a:r>
              <a:rPr lang="es-ES" dirty="0"/>
              <a:t>clic en el botón llamado: “Paso siguiente.”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933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702"/>
            <a:ext cx="11522712" cy="551529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27. </a:t>
            </a:r>
            <a:r>
              <a:rPr lang="es-ES" dirty="0"/>
              <a:t>En la sección de: </a:t>
            </a:r>
            <a:r>
              <a:rPr lang="es-ES" dirty="0" smtClean="0"/>
              <a:t>“¿Que personalizar los flujos de trabajo con los desencadenadores?, en este caso no indicaremos ningún flujo de trabajo. Dar </a:t>
            </a:r>
            <a:r>
              <a:rPr lang="es-ES" dirty="0"/>
              <a:t>clic en el botón llamado: “Paso siguiente.”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252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228"/>
            <a:ext cx="11974286" cy="571896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28. </a:t>
            </a:r>
            <a:r>
              <a:rPr lang="es-ES" dirty="0"/>
              <a:t>En la sección de: </a:t>
            </a:r>
            <a:r>
              <a:rPr lang="es-ES" dirty="0" smtClean="0"/>
              <a:t>“¿Que personalizar los flujos de trabajo con los desencadenadores?, en este caso no indicaremos ningún flujo de trabajo. Dar </a:t>
            </a:r>
            <a:r>
              <a:rPr lang="es-ES" dirty="0"/>
              <a:t>clic en el botón llamado: “Paso siguiente.”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23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6140"/>
            <a:ext cx="11172518" cy="534186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29. En la ultima sección, nos mostrara como se configuro satisfactoriamente la creación del grupo de usuarios.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84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298"/>
            <a:ext cx="12192000" cy="567570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30. En la ultima sección, nos mostrara como se configuro satisfactoriamente la creación del grupo de usuarios. Dar clic en el botón llamado: “Crear un grupo.”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074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82298"/>
            <a:ext cx="12192000" cy="567570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31. En la ultima sección, nos mostrara como se configuro satisfactoriamente la creación del grupo de usuarios.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06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1900"/>
            <a:ext cx="12192000" cy="55361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32. En la sección de: “Clientes de aplicación.” Daremos clic en el texto de: “Añadir un cliente de aplicación.”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>
                <a:solidFill>
                  <a:srgbClr val="FF0000"/>
                </a:solidFill>
              </a:rPr>
              <a:t>3</a:t>
            </a:r>
            <a:r>
              <a:rPr lang="es-ES" dirty="0" smtClean="0">
                <a:solidFill>
                  <a:srgbClr val="FF0000"/>
                </a:solidFill>
              </a:rPr>
              <a:t>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Clientes de aplicación.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76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4890"/>
            <a:ext cx="9867068" cy="473310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34. En la sección de: “Clientes de aplicación.”, en ¿Qué clientes de aplicación tendrán acceso a este grupo de usuarios.?, indicaremos el Nombre del cliente de aplicación: “</a:t>
            </a:r>
            <a:r>
              <a:rPr lang="es-ES" dirty="0" err="1" smtClean="0"/>
              <a:t>desarrolloCognito</a:t>
            </a:r>
            <a:r>
              <a:rPr lang="es-ES" dirty="0" smtClean="0"/>
              <a:t>”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>
                <a:solidFill>
                  <a:srgbClr val="FF0000"/>
                </a:solidFill>
              </a:rPr>
              <a:t>3</a:t>
            </a:r>
            <a:r>
              <a:rPr lang="es-ES" dirty="0" smtClean="0">
                <a:solidFill>
                  <a:srgbClr val="FF0000"/>
                </a:solidFill>
              </a:rPr>
              <a:t>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Clientes de aplicación.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003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9129"/>
            <a:ext cx="10023566" cy="482887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35. En la sección de: “Clientes de aplicación.”, en Configuración de flujos de autenticación, la dejemos predeterminada, como lo indica AWS, igualmente en la parte de configuración de seguridad. Daremos clic en el botón de: “Crear un cliente de aplicación.”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>
                <a:solidFill>
                  <a:srgbClr val="FF0000"/>
                </a:solidFill>
              </a:rPr>
              <a:t>3</a:t>
            </a:r>
            <a:r>
              <a:rPr lang="es-ES" dirty="0" smtClean="0">
                <a:solidFill>
                  <a:srgbClr val="FF0000"/>
                </a:solidFill>
              </a:rPr>
              <a:t>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Clientes de aplicación.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983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7922"/>
            <a:ext cx="9860749" cy="473007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36. En la sección de: “Clientes de aplicación.” en la sección de: “¿Qué clientes de aplicación tendrán acceso a este grupo de usuarios?, nos indicara el ID de cliente de aplicación.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>
                <a:solidFill>
                  <a:srgbClr val="FF0000"/>
                </a:solidFill>
              </a:rPr>
              <a:t>3</a:t>
            </a:r>
            <a:r>
              <a:rPr lang="es-ES" dirty="0" smtClean="0">
                <a:solidFill>
                  <a:srgbClr val="FF0000"/>
                </a:solidFill>
              </a:rPr>
              <a:t>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Clientes de aplicación.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210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8893" t="7780"/>
          <a:stretch/>
        </p:blipFill>
        <p:spPr>
          <a:xfrm>
            <a:off x="1706880" y="940526"/>
            <a:ext cx="8782050" cy="488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53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5128"/>
            <a:ext cx="10450286" cy="501287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0" y="535968"/>
            <a:ext cx="12191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37. En la sección de: “Configuración del cliente de aplicación”, seleccionaremos, proveedores de </a:t>
            </a:r>
            <a:r>
              <a:rPr lang="es-ES" dirty="0" err="1" smtClean="0"/>
              <a:t>identidadaes</a:t>
            </a:r>
            <a:r>
              <a:rPr lang="es-ES" dirty="0" smtClean="0"/>
              <a:t> habilitados, seleccionar todo y </a:t>
            </a:r>
            <a:r>
              <a:rPr lang="es-ES" dirty="0" err="1"/>
              <a:t>C</a:t>
            </a:r>
            <a:r>
              <a:rPr lang="es-ES" dirty="0" err="1" smtClean="0"/>
              <a:t>ognito</a:t>
            </a:r>
            <a:r>
              <a:rPr lang="es-ES" dirty="0" smtClean="0"/>
              <a:t> User Pool, en las direcciones URL de devolución de llamada: ingresaremos la URL del logged_in.html y en las direccione URL de cierre de sesión, ingresaremos el </a:t>
            </a:r>
            <a:r>
              <a:rPr lang="es-ES" dirty="0" err="1" smtClean="0"/>
              <a:t>logged_out.hml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4.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Configuración del cliente de </a:t>
            </a:r>
            <a:r>
              <a:rPr lang="es-ES" dirty="0" err="1" smtClean="0">
                <a:solidFill>
                  <a:srgbClr val="FF0000"/>
                </a:solidFill>
              </a:rPr>
              <a:t>aplicacion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110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0955"/>
            <a:ext cx="10676709" cy="512704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38. En la sección de: “Configuración del cliente de aplicación”, seleccionaremos, </a:t>
            </a:r>
            <a:r>
              <a:rPr lang="es-ES" dirty="0" err="1" smtClean="0"/>
              <a:t>Oauth</a:t>
            </a:r>
            <a:r>
              <a:rPr lang="es-ES" dirty="0" smtClean="0"/>
              <a:t> 2.0, Flujos de </a:t>
            </a:r>
            <a:r>
              <a:rPr lang="es-ES" dirty="0" err="1" smtClean="0"/>
              <a:t>Oauth</a:t>
            </a:r>
            <a:r>
              <a:rPr lang="es-ES" dirty="0" smtClean="0"/>
              <a:t> permitidos, </a:t>
            </a:r>
            <a:r>
              <a:rPr lang="es-ES" dirty="0" err="1" smtClean="0"/>
              <a:t>Automatization</a:t>
            </a:r>
            <a:r>
              <a:rPr lang="es-ES" dirty="0" smtClean="0"/>
              <a:t> </a:t>
            </a:r>
            <a:r>
              <a:rPr lang="es-ES" dirty="0" err="1" smtClean="0"/>
              <a:t>code</a:t>
            </a:r>
            <a:r>
              <a:rPr lang="es-ES" dirty="0" smtClean="0"/>
              <a:t> </a:t>
            </a:r>
            <a:r>
              <a:rPr lang="es-ES" dirty="0" err="1" smtClean="0"/>
              <a:t>grant</a:t>
            </a:r>
            <a:r>
              <a:rPr lang="es-ES" dirty="0" smtClean="0"/>
              <a:t>, </a:t>
            </a:r>
            <a:r>
              <a:rPr lang="es-ES" dirty="0" err="1" smtClean="0"/>
              <a:t>Ambitos</a:t>
            </a:r>
            <a:r>
              <a:rPr lang="es-ES" dirty="0" smtClean="0"/>
              <a:t> de </a:t>
            </a:r>
            <a:r>
              <a:rPr lang="es-ES" dirty="0" err="1" smtClean="0"/>
              <a:t>Oauth</a:t>
            </a:r>
            <a:r>
              <a:rPr lang="es-ES" dirty="0" smtClean="0"/>
              <a:t> permitidos: pone, email, </a:t>
            </a:r>
            <a:r>
              <a:rPr lang="es-ES" dirty="0" err="1" smtClean="0"/>
              <a:t>openid</a:t>
            </a:r>
            <a:r>
              <a:rPr lang="es-ES" dirty="0" smtClean="0"/>
              <a:t>. Clic en Guardar los cambios.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4.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Configuración del cliente de aplicación.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43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3954"/>
            <a:ext cx="10380617" cy="497404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39. En la sección de: “Nombre del dominio”, ingresaremos el https:// el nombre del dominio, en este caso será: “Desarrollo-</a:t>
            </a:r>
            <a:r>
              <a:rPr lang="es-ES" dirty="0" err="1" smtClean="0"/>
              <a:t>auth</a:t>
            </a:r>
            <a:r>
              <a:rPr lang="es-ES" dirty="0" smtClean="0"/>
              <a:t>”, daremos cli en el botón llamado: “Comprobar disponibilidad.” y clic en el botón llamado: “Guardar los cambios.”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>
                <a:solidFill>
                  <a:srgbClr val="FF0000"/>
                </a:solidFill>
              </a:rPr>
              <a:t>5</a:t>
            </a:r>
            <a:r>
              <a:rPr lang="es-ES" dirty="0" smtClean="0">
                <a:solidFill>
                  <a:srgbClr val="FF0000"/>
                </a:solidFill>
              </a:rPr>
              <a:t>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Nombre del dominio.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551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1718"/>
            <a:ext cx="11939451" cy="5416282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40. En la sección de: “Configuración del cliente de aplicación.”, daremos clic en el texto de: “Lanzar interfaz de usuario alojada.”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6.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Configuración del cliente de </a:t>
            </a:r>
            <a:r>
              <a:rPr lang="es-ES" dirty="0" err="1" smtClean="0">
                <a:solidFill>
                  <a:srgbClr val="FF0000"/>
                </a:solidFill>
              </a:rPr>
              <a:t>aplicacion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552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0" y="1893271"/>
            <a:ext cx="8821783" cy="460386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41. En la sección de: “Configuración del cliente de aplicación.”, daremos clic en el texto de: “Lanzar interfaz de usuario alojada.”, copiaremos dicho Link.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6.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Configuración del cliente de aplicación.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948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671691"/>
            <a:ext cx="1219199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 smtClean="0"/>
              <a:t>42. Pegar </a:t>
            </a:r>
            <a:r>
              <a:rPr lang="pt-BR" u="sng" dirty="0" err="1" smtClean="0"/>
              <a:t>el</a:t>
            </a:r>
            <a:r>
              <a:rPr lang="pt-BR" u="sng" dirty="0" smtClean="0"/>
              <a:t> Link copiado anteriormente </a:t>
            </a:r>
            <a:r>
              <a:rPr lang="pt-BR" u="sng" dirty="0" err="1" smtClean="0"/>
              <a:t>en</a:t>
            </a:r>
            <a:r>
              <a:rPr lang="pt-BR" u="sng" dirty="0" smtClean="0"/>
              <a:t> </a:t>
            </a:r>
            <a:r>
              <a:rPr lang="pt-BR" u="sng" dirty="0" err="1" smtClean="0"/>
              <a:t>el</a:t>
            </a:r>
            <a:r>
              <a:rPr lang="pt-BR" u="sng" dirty="0" smtClean="0"/>
              <a:t> </a:t>
            </a:r>
            <a:r>
              <a:rPr lang="pt-BR" u="sng" dirty="0" err="1"/>
              <a:t>a</a:t>
            </a:r>
            <a:r>
              <a:rPr lang="pt-BR" u="sng" dirty="0" err="1" smtClean="0"/>
              <a:t>rchivo</a:t>
            </a:r>
            <a:r>
              <a:rPr lang="pt-BR" u="sng" dirty="0" smtClean="0"/>
              <a:t> </a:t>
            </a:r>
            <a:r>
              <a:rPr lang="pt-BR" u="sng" dirty="0" err="1" smtClean="0"/>
              <a:t>llamado</a:t>
            </a:r>
            <a:r>
              <a:rPr lang="pt-BR" u="sng" dirty="0" smtClean="0"/>
              <a:t> index.html, </a:t>
            </a:r>
            <a:r>
              <a:rPr lang="pt-BR" u="sng" dirty="0" err="1" smtClean="0"/>
              <a:t>en</a:t>
            </a:r>
            <a:r>
              <a:rPr lang="pt-BR" u="sng" dirty="0" smtClean="0"/>
              <a:t> </a:t>
            </a:r>
            <a:r>
              <a:rPr lang="pt-BR" u="sng" dirty="0" err="1" smtClean="0"/>
              <a:t>la</a:t>
            </a:r>
            <a:r>
              <a:rPr lang="pt-BR" u="sng" dirty="0" smtClean="0"/>
              <a:t> </a:t>
            </a:r>
            <a:r>
              <a:rPr lang="pt-BR" u="sng" dirty="0" err="1" smtClean="0"/>
              <a:t>seccion</a:t>
            </a:r>
            <a:r>
              <a:rPr lang="pt-BR" u="sng" dirty="0" smtClean="0"/>
              <a:t> de: </a:t>
            </a:r>
            <a:r>
              <a:rPr lang="pt-BR" u="sng" dirty="0" err="1" smtClean="0"/>
              <a:t>href</a:t>
            </a:r>
            <a:r>
              <a:rPr lang="pt-BR" u="sng" dirty="0" smtClean="0"/>
              <a:t>.</a:t>
            </a:r>
          </a:p>
          <a:p>
            <a:r>
              <a:rPr lang="pt-BR" dirty="0" smtClean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    &lt;h3&gt;</a:t>
            </a:r>
          </a:p>
          <a:p>
            <a:r>
              <a:rPr lang="pt-BR" dirty="0"/>
              <a:t>        </a:t>
            </a:r>
            <a:r>
              <a:rPr lang="pt-BR" dirty="0" err="1"/>
              <a:t>Bienvenido</a:t>
            </a:r>
            <a:r>
              <a:rPr lang="pt-BR" dirty="0"/>
              <a:t> a mi sitio web</a:t>
            </a:r>
          </a:p>
          <a:p>
            <a:r>
              <a:rPr lang="pt-BR" dirty="0"/>
              <a:t>    &lt;/h3&gt;</a:t>
            </a:r>
          </a:p>
          <a:p>
            <a:r>
              <a:rPr lang="pt-BR" dirty="0"/>
              <a:t>    &lt;p</a:t>
            </a:r>
            <a:r>
              <a:rPr lang="pt-BR" u="sng" dirty="0"/>
              <a:t>&gt;&lt;a </a:t>
            </a:r>
            <a:r>
              <a:rPr lang="pt-BR" u="sng" dirty="0" err="1"/>
              <a:t>href</a:t>
            </a:r>
            <a:r>
              <a:rPr lang="pt-BR" u="sng" dirty="0"/>
              <a:t>="https://desarrollo-auth.auth.us-east-1.amazoncognito.com/login?client_id=2kldrme2cofb7eosnagusb80p9&amp;response_type=code&amp;scope=email+openid+phone&amp;redirect_uri=http://localhost:8000/logged_in.html"&gt; </a:t>
            </a:r>
            <a:r>
              <a:rPr lang="pt-BR" dirty="0"/>
              <a:t>Registrar o iniciar </a:t>
            </a:r>
            <a:r>
              <a:rPr lang="pt-BR" dirty="0" err="1"/>
              <a:t>sesion</a:t>
            </a:r>
            <a:r>
              <a:rPr lang="pt-BR" dirty="0"/>
              <a:t>&lt;/a&gt;&lt;/p&gt;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 smtClean="0"/>
              <a:t>&gt;</a:t>
            </a:r>
          </a:p>
          <a:p>
            <a:endParaRPr lang="pt-BR" dirty="0"/>
          </a:p>
          <a:p>
            <a:r>
              <a:rPr lang="es-ES" dirty="0" smtClean="0"/>
              <a:t>43. </a:t>
            </a:r>
            <a:r>
              <a:rPr lang="pt-BR" u="sng" dirty="0"/>
              <a:t>Pegar </a:t>
            </a:r>
            <a:r>
              <a:rPr lang="pt-BR" u="sng" dirty="0" err="1"/>
              <a:t>el</a:t>
            </a:r>
            <a:r>
              <a:rPr lang="pt-BR" u="sng" dirty="0"/>
              <a:t> Link copiado anteriormente </a:t>
            </a:r>
            <a:r>
              <a:rPr lang="pt-BR" u="sng" dirty="0" err="1"/>
              <a:t>en</a:t>
            </a:r>
            <a:r>
              <a:rPr lang="pt-BR" u="sng" dirty="0"/>
              <a:t> </a:t>
            </a:r>
            <a:r>
              <a:rPr lang="pt-BR" u="sng" dirty="0" err="1"/>
              <a:t>el</a:t>
            </a:r>
            <a:r>
              <a:rPr lang="pt-BR" u="sng" dirty="0"/>
              <a:t> </a:t>
            </a:r>
            <a:r>
              <a:rPr lang="pt-BR" u="sng" dirty="0" err="1"/>
              <a:t>archivo</a:t>
            </a:r>
            <a:r>
              <a:rPr lang="pt-BR" u="sng" dirty="0"/>
              <a:t> </a:t>
            </a:r>
            <a:r>
              <a:rPr lang="pt-BR" u="sng" dirty="0" err="1"/>
              <a:t>llamado</a:t>
            </a:r>
            <a:r>
              <a:rPr lang="pt-BR" u="sng" dirty="0"/>
              <a:t> </a:t>
            </a:r>
            <a:r>
              <a:rPr lang="pt-BR" u="sng" dirty="0" smtClean="0"/>
              <a:t>logged_out.html</a:t>
            </a:r>
            <a:r>
              <a:rPr lang="pt-BR" u="sng" dirty="0"/>
              <a:t>, </a:t>
            </a:r>
            <a:r>
              <a:rPr lang="pt-BR" u="sng" dirty="0" err="1"/>
              <a:t>en</a:t>
            </a:r>
            <a:r>
              <a:rPr lang="pt-BR" u="sng" dirty="0"/>
              <a:t> </a:t>
            </a:r>
            <a:r>
              <a:rPr lang="pt-BR" u="sng" dirty="0" err="1"/>
              <a:t>la</a:t>
            </a:r>
            <a:r>
              <a:rPr lang="pt-BR" u="sng" dirty="0"/>
              <a:t> </a:t>
            </a:r>
            <a:r>
              <a:rPr lang="pt-BR" u="sng" dirty="0" err="1"/>
              <a:t>seccion</a:t>
            </a:r>
            <a:r>
              <a:rPr lang="pt-BR" u="sng" dirty="0"/>
              <a:t> de: </a:t>
            </a:r>
            <a:r>
              <a:rPr lang="pt-BR" u="sng" dirty="0" err="1"/>
              <a:t>href</a:t>
            </a:r>
            <a:r>
              <a:rPr lang="pt-BR" u="sng" dirty="0"/>
              <a:t>.</a:t>
            </a:r>
          </a:p>
          <a:p>
            <a:endParaRPr lang="es-ES" dirty="0"/>
          </a:p>
          <a:p>
            <a:r>
              <a:rPr lang="en-US" dirty="0"/>
              <a:t>&lt;body&gt;</a:t>
            </a:r>
          </a:p>
          <a:p>
            <a:r>
              <a:rPr lang="en-US" dirty="0"/>
              <a:t>    &lt;h2&gt;</a:t>
            </a:r>
            <a:r>
              <a:rPr lang="en-US" dirty="0" err="1"/>
              <a:t>Saliste</a:t>
            </a:r>
            <a:r>
              <a:rPr lang="en-US" dirty="0"/>
              <a:t> del login&lt;/h2&gt;</a:t>
            </a:r>
          </a:p>
          <a:p>
            <a:r>
              <a:rPr lang="en-US" dirty="0"/>
              <a:t>    </a:t>
            </a:r>
            <a:r>
              <a:rPr lang="en-US" u="sng" dirty="0"/>
              <a:t>&lt;a </a:t>
            </a:r>
            <a:r>
              <a:rPr lang="en-US" u="sng" dirty="0" err="1"/>
              <a:t>href</a:t>
            </a:r>
            <a:r>
              <a:rPr lang="en-US" u="sng" dirty="0"/>
              <a:t>="https://desarrollo-auth.auth.us-east-1.amazoncognito.com/</a:t>
            </a:r>
            <a:r>
              <a:rPr lang="en-US" u="sng" dirty="0" err="1"/>
              <a:t>login?client_id</a:t>
            </a:r>
            <a:r>
              <a:rPr lang="en-US" u="sng" dirty="0"/>
              <a:t>=2kldrme2cofb7eosnagusb80p9&amp;response_type=</a:t>
            </a:r>
            <a:r>
              <a:rPr lang="en-US" u="sng" dirty="0" err="1"/>
              <a:t>code&amp;scope</a:t>
            </a:r>
            <a:r>
              <a:rPr lang="en-US" u="sng" dirty="0"/>
              <a:t>=</a:t>
            </a:r>
            <a:r>
              <a:rPr lang="en-US" u="sng" dirty="0" err="1"/>
              <a:t>email+openid+phone&amp;redirect_uri</a:t>
            </a:r>
            <a:r>
              <a:rPr lang="en-US" u="sng" dirty="0"/>
              <a:t>=http://localhost:8000/logged_in.html"&gt;</a:t>
            </a:r>
            <a:r>
              <a:rPr lang="en-US" dirty="0"/>
              <a:t>Log back in&lt;/a&gt;</a:t>
            </a:r>
          </a:p>
          <a:p>
            <a:r>
              <a:rPr lang="en-US" dirty="0"/>
              <a:t>&lt;/body&gt;</a:t>
            </a:r>
          </a:p>
          <a:p>
            <a:endParaRPr lang="en-US" dirty="0"/>
          </a:p>
          <a:p>
            <a:endParaRPr lang="pt-BR" dirty="0"/>
          </a:p>
          <a:p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>
                <a:solidFill>
                  <a:srgbClr val="FF0000"/>
                </a:solidFill>
              </a:rPr>
              <a:t>7</a:t>
            </a:r>
            <a:r>
              <a:rPr lang="es-ES" dirty="0" smtClean="0">
                <a:solidFill>
                  <a:srgbClr val="FF0000"/>
                </a:solidFill>
              </a:rPr>
              <a:t>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Modificar archivos .HTML.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714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9668" y="671691"/>
            <a:ext cx="1004969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44. </a:t>
            </a:r>
            <a:r>
              <a:rPr lang="pt-BR" u="sng" dirty="0"/>
              <a:t>Pegar </a:t>
            </a:r>
            <a:r>
              <a:rPr lang="pt-BR" u="sng" dirty="0" err="1"/>
              <a:t>el</a:t>
            </a:r>
            <a:r>
              <a:rPr lang="pt-BR" u="sng" dirty="0"/>
              <a:t> Link copiado anteriormente </a:t>
            </a:r>
            <a:r>
              <a:rPr lang="pt-BR" u="sng" dirty="0" err="1"/>
              <a:t>en</a:t>
            </a:r>
            <a:r>
              <a:rPr lang="pt-BR" u="sng" dirty="0"/>
              <a:t> </a:t>
            </a:r>
            <a:r>
              <a:rPr lang="pt-BR" u="sng" dirty="0" err="1"/>
              <a:t>el</a:t>
            </a:r>
            <a:r>
              <a:rPr lang="pt-BR" u="sng" dirty="0"/>
              <a:t> </a:t>
            </a:r>
            <a:r>
              <a:rPr lang="pt-BR" u="sng" dirty="0" err="1"/>
              <a:t>archivo</a:t>
            </a:r>
            <a:r>
              <a:rPr lang="pt-BR" u="sng" dirty="0"/>
              <a:t> </a:t>
            </a:r>
            <a:r>
              <a:rPr lang="pt-BR" u="sng" dirty="0" err="1"/>
              <a:t>llamado</a:t>
            </a:r>
            <a:r>
              <a:rPr lang="pt-BR" u="sng" dirty="0"/>
              <a:t> </a:t>
            </a:r>
            <a:r>
              <a:rPr lang="pt-BR" u="sng" dirty="0" smtClean="0"/>
              <a:t>logged_in.html</a:t>
            </a:r>
            <a:r>
              <a:rPr lang="pt-BR" u="sng" dirty="0"/>
              <a:t>, </a:t>
            </a:r>
            <a:r>
              <a:rPr lang="pt-BR" u="sng" dirty="0" err="1"/>
              <a:t>en</a:t>
            </a:r>
            <a:r>
              <a:rPr lang="pt-BR" u="sng" dirty="0"/>
              <a:t> </a:t>
            </a:r>
            <a:r>
              <a:rPr lang="pt-BR" u="sng" dirty="0" err="1"/>
              <a:t>la</a:t>
            </a:r>
            <a:r>
              <a:rPr lang="pt-BR" u="sng" dirty="0"/>
              <a:t> </a:t>
            </a:r>
            <a:r>
              <a:rPr lang="pt-BR" u="sng" dirty="0" err="1"/>
              <a:t>seccion</a:t>
            </a:r>
            <a:r>
              <a:rPr lang="pt-BR" u="sng" dirty="0"/>
              <a:t> de: </a:t>
            </a:r>
            <a:r>
              <a:rPr lang="pt-BR" u="sng" dirty="0" err="1"/>
              <a:t>href</a:t>
            </a:r>
            <a:r>
              <a:rPr lang="pt-BR" u="sng" dirty="0" smtClean="0"/>
              <a:t>. El link se </a:t>
            </a:r>
            <a:r>
              <a:rPr lang="pt-BR" u="sng" dirty="0" err="1" smtClean="0"/>
              <a:t>debera</a:t>
            </a:r>
            <a:r>
              <a:rPr lang="pt-BR" u="sng" dirty="0" smtClean="0"/>
              <a:t> modificar. La </a:t>
            </a:r>
            <a:r>
              <a:rPr lang="pt-BR" u="sng" dirty="0" err="1" smtClean="0"/>
              <a:t>seccion</a:t>
            </a:r>
            <a:r>
              <a:rPr lang="pt-BR" u="sng" dirty="0" smtClean="0"/>
              <a:t> tachada no ira.</a:t>
            </a:r>
            <a:endParaRPr lang="pt-BR" u="sng" dirty="0"/>
          </a:p>
          <a:p>
            <a:endParaRPr lang="es-ES" dirty="0"/>
          </a:p>
          <a:p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desarrollo-auth.auth.us-east-1.amazoncognito.com/logout</a:t>
            </a:r>
            <a:r>
              <a:rPr lang="pt-BR" strike="sngStrike" dirty="0" smtClean="0">
                <a:solidFill>
                  <a:srgbClr val="FF0000"/>
                </a:solidFill>
                <a:hlinkClick r:id="rId2"/>
              </a:rPr>
              <a:t>in</a:t>
            </a:r>
            <a:r>
              <a:rPr lang="pt-BR" dirty="0" smtClean="0">
                <a:hlinkClick r:id="rId2"/>
              </a:rPr>
              <a:t>?client_id=2kldrme2cofb7eosnagusb80p9&amp;</a:t>
            </a:r>
            <a:r>
              <a:rPr lang="pt-BR" strike="sngStrike" dirty="0" smtClean="0">
                <a:solidFill>
                  <a:srgbClr val="FF0000"/>
                </a:solidFill>
                <a:hlinkClick r:id="rId2"/>
              </a:rPr>
              <a:t>response_type=code&amp;scope=email+openid+phone&amp;redirect</a:t>
            </a:r>
            <a:r>
              <a:rPr lang="pt-BR" dirty="0" smtClean="0">
                <a:solidFill>
                  <a:srgbClr val="FF0000"/>
                </a:solidFill>
                <a:hlinkClick r:id="rId2"/>
              </a:rPr>
              <a:t>logout</a:t>
            </a:r>
            <a:r>
              <a:rPr lang="pt-BR" dirty="0" smtClean="0">
                <a:hlinkClick r:id="rId2"/>
              </a:rPr>
              <a:t>_uri=http</a:t>
            </a:r>
            <a:r>
              <a:rPr lang="pt-BR" dirty="0">
                <a:hlinkClick r:id="rId2"/>
              </a:rPr>
              <a:t>://</a:t>
            </a:r>
            <a:r>
              <a:rPr lang="pt-BR" dirty="0" smtClean="0">
                <a:hlinkClick r:id="rId2"/>
              </a:rPr>
              <a:t>localhost:8000/logged_out</a:t>
            </a:r>
            <a:r>
              <a:rPr lang="pt-BR" strike="sngStrike" dirty="0" smtClean="0">
                <a:solidFill>
                  <a:srgbClr val="FF0000"/>
                </a:solidFill>
                <a:hlinkClick r:id="rId2"/>
              </a:rPr>
              <a:t>in</a:t>
            </a:r>
            <a:r>
              <a:rPr lang="pt-BR" dirty="0" smtClean="0">
                <a:hlinkClick r:id="rId2"/>
              </a:rPr>
              <a:t>.html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45. El </a:t>
            </a:r>
            <a:r>
              <a:rPr lang="pt-BR" dirty="0" err="1" smtClean="0"/>
              <a:t>archivo</a:t>
            </a:r>
            <a:r>
              <a:rPr lang="pt-BR" dirty="0" smtClean="0"/>
              <a:t> de Logged_in.html quedaria </a:t>
            </a:r>
            <a:r>
              <a:rPr lang="pt-BR" dirty="0" err="1" smtClean="0"/>
              <a:t>asi</a:t>
            </a:r>
            <a:r>
              <a:rPr lang="pt-BR" dirty="0" smtClean="0"/>
              <a:t>:</a:t>
            </a:r>
          </a:p>
          <a:p>
            <a:r>
              <a:rPr lang="en-US" dirty="0"/>
              <a:t>&lt;body&gt;</a:t>
            </a:r>
          </a:p>
          <a:p>
            <a:r>
              <a:rPr lang="en-US" dirty="0"/>
              <a:t>    &lt;h1&gt;</a:t>
            </a:r>
            <a:r>
              <a:rPr lang="en-US" dirty="0" err="1"/>
              <a:t>Felicitaciones</a:t>
            </a:r>
            <a:r>
              <a:rPr lang="en-US" dirty="0"/>
              <a:t>!&lt;/h1&gt;</a:t>
            </a:r>
          </a:p>
          <a:p>
            <a:r>
              <a:rPr lang="en-US" dirty="0"/>
              <a:t>    &lt;p&gt;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logueado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&lt;/p&gt;</a:t>
            </a:r>
          </a:p>
          <a:p>
            <a:r>
              <a:rPr lang="en-US" dirty="0"/>
              <a:t>    &lt;a </a:t>
            </a:r>
            <a:r>
              <a:rPr lang="en-US" dirty="0" err="1"/>
              <a:t>href</a:t>
            </a:r>
            <a:r>
              <a:rPr lang="en-US" dirty="0"/>
              <a:t>="https://desarrollo-auth.auth.us-east-1.amazoncognito.com/</a:t>
            </a:r>
            <a:r>
              <a:rPr lang="en-US" dirty="0" err="1"/>
              <a:t>logout?client_id</a:t>
            </a:r>
            <a:r>
              <a:rPr lang="en-US" dirty="0"/>
              <a:t>=2kldrme2cofb7eosnagusb80p9&amp;logout_uri=http://localhost:8000/logged_outhttps://desarrollo-auth.auth.us-east-1.amazoncognito.com/login?client_id=2kldrme2cofb7eosnagusb80p9&amp;response_type=code&amp;scope=email+openid+phone&amp;redirect_uri=http://</a:t>
            </a:r>
            <a:r>
              <a:rPr lang="en-US" dirty="0" smtClean="0"/>
              <a:t>localhost:8000/logged_in.html"&gt;</a:t>
            </a:r>
            <a:r>
              <a:rPr lang="en-US" dirty="0"/>
              <a:t>Log out&lt;/a&gt;&lt;/body&gt;</a:t>
            </a:r>
          </a:p>
          <a:p>
            <a:endParaRPr lang="es-ES" dirty="0" smtClean="0"/>
          </a:p>
          <a:p>
            <a:endParaRPr lang="es-ES" dirty="0"/>
          </a:p>
          <a:p>
            <a:r>
              <a:rPr lang="es-ES" dirty="0" smtClean="0"/>
              <a:t>46. Se lanza el comando por </a:t>
            </a:r>
            <a:r>
              <a:rPr lang="es-ES" dirty="0"/>
              <a:t>la </a:t>
            </a:r>
            <a:r>
              <a:rPr lang="es-ES" dirty="0" smtClean="0"/>
              <a:t>terminal del visual </a:t>
            </a:r>
            <a:r>
              <a:rPr lang="es-ES" dirty="0" err="1" smtClean="0"/>
              <a:t>studio</a:t>
            </a:r>
            <a:r>
              <a:rPr lang="es-ES" dirty="0" smtClean="0"/>
              <a:t> </a:t>
            </a:r>
            <a:r>
              <a:rPr lang="es-ES" dirty="0" err="1" smtClean="0"/>
              <a:t>code</a:t>
            </a:r>
            <a:r>
              <a:rPr lang="es-ES" dirty="0" smtClean="0"/>
              <a:t>: </a:t>
            </a:r>
          </a:p>
          <a:p>
            <a:r>
              <a:rPr lang="es-ES" u="sng" dirty="0" smtClean="0"/>
              <a:t>python3 </a:t>
            </a:r>
            <a:r>
              <a:rPr lang="es-ES" u="sng" dirty="0"/>
              <a:t>-m </a:t>
            </a:r>
            <a:r>
              <a:rPr lang="es-ES" u="sng" dirty="0" err="1" smtClean="0"/>
              <a:t>http.server</a:t>
            </a:r>
            <a:endParaRPr lang="es-ES" u="sng" dirty="0" smtClean="0"/>
          </a:p>
          <a:p>
            <a:endParaRPr lang="es-ES" dirty="0"/>
          </a:p>
          <a:p>
            <a:r>
              <a:rPr lang="es-ES" dirty="0"/>
              <a:t>Se abre </a:t>
            </a:r>
            <a:r>
              <a:rPr lang="es-ES" dirty="0">
                <a:hlinkClick r:id="rId3"/>
              </a:rPr>
              <a:t>http://localhost:8000</a:t>
            </a:r>
            <a:r>
              <a:rPr lang="es-ES" dirty="0" smtClean="0">
                <a:hlinkClick r:id="rId3"/>
              </a:rPr>
              <a:t>/</a:t>
            </a:r>
            <a:r>
              <a:rPr lang="es-ES" dirty="0" smtClean="0"/>
              <a:t> en el Chrome</a:t>
            </a:r>
          </a:p>
          <a:p>
            <a:endParaRPr lang="es-ES" dirty="0" smtClean="0"/>
          </a:p>
          <a:p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730" y="5142450"/>
            <a:ext cx="3511919" cy="142649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>
                <a:solidFill>
                  <a:srgbClr val="FF0000"/>
                </a:solidFill>
              </a:rPr>
              <a:t>7</a:t>
            </a:r>
            <a:r>
              <a:rPr lang="es-ES" dirty="0" smtClean="0">
                <a:solidFill>
                  <a:srgbClr val="FF0000"/>
                </a:solidFill>
              </a:rPr>
              <a:t>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Modificar archivos .HTML.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269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3" y="3003151"/>
            <a:ext cx="7193280" cy="227787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8.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Probarlo en un Browser. (Chrome)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45. Refrescaremos el link que nos mostro AWS, al ir a la sección de: Configuración de la aplicación -&gt; Lanzar interfaz de usuario alojada. Dar clic en </a:t>
            </a:r>
            <a:r>
              <a:rPr lang="es-ES" dirty="0" err="1" smtClean="0"/>
              <a:t>Sign</a:t>
            </a:r>
            <a:r>
              <a:rPr lang="es-ES" dirty="0" smtClean="0"/>
              <a:t> up para registrarnos. </a:t>
            </a:r>
          </a:p>
        </p:txBody>
      </p:sp>
    </p:spTree>
    <p:extLst>
      <p:ext uri="{BB962C8B-B14F-4D97-AF65-F5344CB8AC3E}">
        <p14:creationId xmlns:p14="http://schemas.microsoft.com/office/powerpoint/2010/main" val="3459036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3" y="2225802"/>
            <a:ext cx="9117874" cy="444496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8.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Probarlo en un Browser. </a:t>
            </a:r>
            <a:r>
              <a:rPr lang="es-ES" smtClean="0">
                <a:solidFill>
                  <a:srgbClr val="FF0000"/>
                </a:solidFill>
              </a:rPr>
              <a:t>(Chrome)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0" y="535968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46. Ingresaremos los respectivos datos, datemos clic en </a:t>
            </a:r>
            <a:r>
              <a:rPr lang="es-ES" dirty="0" err="1" smtClean="0"/>
              <a:t>Sign</a:t>
            </a:r>
            <a:r>
              <a:rPr lang="es-ES" dirty="0" smtClean="0"/>
              <a:t> Up.</a:t>
            </a:r>
          </a:p>
        </p:txBody>
      </p:sp>
    </p:spTree>
    <p:extLst>
      <p:ext uri="{BB962C8B-B14F-4D97-AF65-F5344CB8AC3E}">
        <p14:creationId xmlns:p14="http://schemas.microsoft.com/office/powerpoint/2010/main" val="836172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1" y="2786620"/>
            <a:ext cx="9021434" cy="370574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8.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Probarlo en un Browser. </a:t>
            </a:r>
            <a:r>
              <a:rPr lang="es-ES" smtClean="0">
                <a:solidFill>
                  <a:srgbClr val="FF0000"/>
                </a:solidFill>
              </a:rPr>
              <a:t>(Chrome)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0" y="535968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47. Validaremos el correo electrónico y copiaremos el código de verificación.</a:t>
            </a:r>
          </a:p>
        </p:txBody>
      </p:sp>
    </p:spTree>
    <p:extLst>
      <p:ext uri="{BB962C8B-B14F-4D97-AF65-F5344CB8AC3E}">
        <p14:creationId xmlns:p14="http://schemas.microsoft.com/office/powerpoint/2010/main" val="586022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6125" y="661852"/>
            <a:ext cx="11965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 smtClean="0"/>
              <a:t>Descargar e instalar el IDE de Visual Studio </a:t>
            </a:r>
            <a:r>
              <a:rPr lang="es-ES" dirty="0" err="1" smtClean="0"/>
              <a:t>Code</a:t>
            </a:r>
            <a:r>
              <a:rPr lang="es-ES" dirty="0" smtClean="0"/>
              <a:t>.</a:t>
            </a:r>
          </a:p>
          <a:p>
            <a:pPr marL="800100" lvl="1" indent="-342900">
              <a:buFontTx/>
              <a:buAutoNum type="arabicPeriod"/>
            </a:pPr>
            <a:r>
              <a:rPr lang="es-ES" dirty="0">
                <a:hlinkClick r:id="rId2"/>
              </a:rPr>
              <a:t>https://</a:t>
            </a:r>
            <a:r>
              <a:rPr lang="es-ES" dirty="0" smtClean="0">
                <a:hlinkClick r:id="rId2"/>
              </a:rPr>
              <a:t>code.visualstudio.com/download</a:t>
            </a:r>
            <a:endParaRPr lang="es-ES" dirty="0" smtClean="0"/>
          </a:p>
          <a:p>
            <a:pPr marL="342900" indent="-342900">
              <a:buAutoNum type="arabicPeriod"/>
            </a:pPr>
            <a:r>
              <a:rPr lang="es-ES" dirty="0" smtClean="0"/>
              <a:t>Instalar Python en el IDE. Ir a Extensiones, Buscar Python e instalarlo.</a:t>
            </a:r>
          </a:p>
          <a:p>
            <a:pPr lvl="1"/>
            <a:endParaRPr lang="en-U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99" y="1690552"/>
            <a:ext cx="4829175" cy="35814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27035"/>
            <a:ext cx="1196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092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2" y="1638980"/>
            <a:ext cx="4505325" cy="366712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8.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Probarlo en un Browser. </a:t>
            </a:r>
            <a:r>
              <a:rPr lang="es-ES" smtClean="0">
                <a:solidFill>
                  <a:srgbClr val="FF0000"/>
                </a:solidFill>
              </a:rPr>
              <a:t>(Chrome)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48. Copiaremos el código de verificación en la URL que nos genero AWS, luego de ingresar los datos al dar clic en </a:t>
            </a:r>
            <a:r>
              <a:rPr lang="es-ES" dirty="0" err="1" smtClean="0"/>
              <a:t>sign</a:t>
            </a:r>
            <a:r>
              <a:rPr lang="es-ES" dirty="0" smtClean="0"/>
              <a:t> up, al registrarnos. </a:t>
            </a:r>
          </a:p>
        </p:txBody>
      </p:sp>
    </p:spTree>
    <p:extLst>
      <p:ext uri="{BB962C8B-B14F-4D97-AF65-F5344CB8AC3E}">
        <p14:creationId xmlns:p14="http://schemas.microsoft.com/office/powerpoint/2010/main" val="1957839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17" y="1706497"/>
            <a:ext cx="3000794" cy="158137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8.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Probarlo en un Browser. </a:t>
            </a:r>
            <a:r>
              <a:rPr lang="es-ES" smtClean="0">
                <a:solidFill>
                  <a:srgbClr val="FF0000"/>
                </a:solidFill>
              </a:rPr>
              <a:t>(Chrome)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0" y="535968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48. Al ingresar, </a:t>
            </a:r>
            <a:r>
              <a:rPr lang="es-ES" dirty="0" err="1" smtClean="0"/>
              <a:t>Cognito</a:t>
            </a:r>
            <a:r>
              <a:rPr lang="es-ES" dirty="0" smtClean="0"/>
              <a:t> realizo todas las validaciones de seguridad para: “iniciar sesión.”</a:t>
            </a:r>
          </a:p>
        </p:txBody>
      </p:sp>
    </p:spTree>
    <p:extLst>
      <p:ext uri="{BB962C8B-B14F-4D97-AF65-F5344CB8AC3E}">
        <p14:creationId xmlns:p14="http://schemas.microsoft.com/office/powerpoint/2010/main" val="1337767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35" y="1720623"/>
            <a:ext cx="4295775" cy="237172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8.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Probarlo en un Browser. </a:t>
            </a:r>
            <a:r>
              <a:rPr lang="es-ES" smtClean="0">
                <a:solidFill>
                  <a:srgbClr val="FF0000"/>
                </a:solidFill>
              </a:rPr>
              <a:t>(Chrome)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0" y="535968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49. Podemos iniciar con una cuenta de usuario diferente, muchos usuarios podrán registrarse.</a:t>
            </a:r>
          </a:p>
        </p:txBody>
      </p:sp>
    </p:spTree>
    <p:extLst>
      <p:ext uri="{BB962C8B-B14F-4D97-AF65-F5344CB8AC3E}">
        <p14:creationId xmlns:p14="http://schemas.microsoft.com/office/powerpoint/2010/main" val="1779831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40" y="1827243"/>
            <a:ext cx="4505954" cy="475363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8.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Probarlo en un Browser. </a:t>
            </a:r>
            <a:r>
              <a:rPr lang="es-ES" smtClean="0">
                <a:solidFill>
                  <a:srgbClr val="FF0000"/>
                </a:solidFill>
              </a:rPr>
              <a:t>(Chrome)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238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3" y="2201325"/>
            <a:ext cx="4515480" cy="445832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8.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Probarlo en un Browser. </a:t>
            </a:r>
            <a:r>
              <a:rPr lang="es-ES" smtClean="0">
                <a:solidFill>
                  <a:srgbClr val="FF0000"/>
                </a:solidFill>
              </a:rPr>
              <a:t>(Chrome)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0" y="535968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50. Podemos resetear la clave si se nos olvido.</a:t>
            </a:r>
          </a:p>
        </p:txBody>
      </p:sp>
    </p:spTree>
    <p:extLst>
      <p:ext uri="{BB962C8B-B14F-4D97-AF65-F5344CB8AC3E}">
        <p14:creationId xmlns:p14="http://schemas.microsoft.com/office/powerpoint/2010/main" val="2749944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" y="2812687"/>
            <a:ext cx="11982995" cy="39497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>
                <a:solidFill>
                  <a:srgbClr val="FF0000"/>
                </a:solidFill>
              </a:rPr>
              <a:t>9</a:t>
            </a:r>
            <a:r>
              <a:rPr lang="es-ES" dirty="0" smtClean="0">
                <a:solidFill>
                  <a:srgbClr val="FF0000"/>
                </a:solidFill>
              </a:rPr>
              <a:t>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Validar en AWS –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0" y="535968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51. Ingresar a la sección de Usuarios y grupos, aquí validaremos quien ha ingresado sesión con </a:t>
            </a:r>
            <a:r>
              <a:rPr lang="es-ES" dirty="0" err="1" smtClean="0"/>
              <a:t>cognito</a:t>
            </a:r>
            <a:r>
              <a:rPr lang="es-E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8577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396367"/>
            <a:ext cx="121920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 smtClean="0"/>
              <a:t>Crear un .HTML básico para llamar a </a:t>
            </a:r>
            <a:r>
              <a:rPr lang="es-ES" u="sng" dirty="0" smtClean="0"/>
              <a:t>AWS COGNITO.</a:t>
            </a:r>
          </a:p>
          <a:p>
            <a:pPr marL="342900" indent="-342900">
              <a:buAutoNum type="arabicPeriod"/>
            </a:pPr>
            <a:r>
              <a:rPr lang="es-ES" dirty="0" smtClean="0"/>
              <a:t>En visual Studio </a:t>
            </a:r>
            <a:r>
              <a:rPr lang="es-ES" dirty="0" err="1" smtClean="0"/>
              <a:t>Code</a:t>
            </a:r>
            <a:r>
              <a:rPr lang="es-ES" dirty="0" smtClean="0"/>
              <a:t>, crear un proyecto llamado: </a:t>
            </a:r>
            <a:r>
              <a:rPr lang="es-ES" u="sng" dirty="0" smtClean="0"/>
              <a:t>AWSCOGNITO.</a:t>
            </a:r>
          </a:p>
          <a:p>
            <a:pPr marL="342900" indent="-342900">
              <a:buAutoNum type="arabicPeriod"/>
            </a:pPr>
            <a:r>
              <a:rPr lang="es-ES" dirty="0" smtClean="0"/>
              <a:t>Crear un archivo llamado: </a:t>
            </a:r>
            <a:r>
              <a:rPr lang="es-ES" u="sng" dirty="0" smtClean="0"/>
              <a:t>index.html</a:t>
            </a:r>
            <a:r>
              <a:rPr lang="es-ES" dirty="0" smtClean="0"/>
              <a:t> con la siguiente estructura: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    &lt;h3&gt;</a:t>
            </a:r>
          </a:p>
          <a:p>
            <a:r>
              <a:rPr lang="pt-BR" dirty="0"/>
              <a:t>        </a:t>
            </a:r>
            <a:r>
              <a:rPr lang="pt-BR" dirty="0" err="1"/>
              <a:t>Bienvenido</a:t>
            </a:r>
            <a:r>
              <a:rPr lang="pt-BR" dirty="0"/>
              <a:t> a mi sitio web</a:t>
            </a:r>
          </a:p>
          <a:p>
            <a:r>
              <a:rPr lang="pt-BR" dirty="0"/>
              <a:t>    &lt;/h3&gt;</a:t>
            </a:r>
          </a:p>
          <a:p>
            <a:r>
              <a:rPr lang="pt-BR" dirty="0"/>
              <a:t>    &lt;p&gt;&lt;a </a:t>
            </a:r>
            <a:r>
              <a:rPr lang="pt-BR" u="sng" dirty="0" err="1"/>
              <a:t>href</a:t>
            </a:r>
            <a:r>
              <a:rPr lang="pt-BR" u="sng" dirty="0" smtClean="0"/>
              <a:t>=“#1"&gt; </a:t>
            </a:r>
            <a:r>
              <a:rPr lang="pt-BR" dirty="0"/>
              <a:t>Registrar o iniciar </a:t>
            </a:r>
            <a:r>
              <a:rPr lang="pt-BR" dirty="0" err="1"/>
              <a:t>sesion</a:t>
            </a:r>
            <a:r>
              <a:rPr lang="pt-BR" dirty="0"/>
              <a:t>&lt;/a&gt;&lt;/p&gt;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 smtClean="0"/>
              <a:t>&gt;</a:t>
            </a:r>
          </a:p>
          <a:p>
            <a:r>
              <a:rPr lang="pt-BR" dirty="0" smtClean="0"/>
              <a:t>4. </a:t>
            </a:r>
            <a:r>
              <a:rPr lang="pt-BR" dirty="0" err="1" smtClean="0"/>
              <a:t>Crear</a:t>
            </a:r>
            <a:r>
              <a:rPr lang="pt-BR" dirty="0" smtClean="0"/>
              <a:t> </a:t>
            </a:r>
            <a:r>
              <a:rPr lang="pt-BR" dirty="0" err="1" smtClean="0"/>
              <a:t>un</a:t>
            </a:r>
            <a:r>
              <a:rPr lang="pt-BR" dirty="0" smtClean="0"/>
              <a:t> </a:t>
            </a:r>
            <a:r>
              <a:rPr lang="pt-BR" dirty="0" err="1" smtClean="0"/>
              <a:t>archivo</a:t>
            </a:r>
            <a:r>
              <a:rPr lang="pt-BR" dirty="0" smtClean="0"/>
              <a:t> </a:t>
            </a:r>
            <a:r>
              <a:rPr lang="pt-BR" dirty="0" err="1" smtClean="0"/>
              <a:t>llamado</a:t>
            </a:r>
            <a:r>
              <a:rPr lang="pt-BR" dirty="0" smtClean="0"/>
              <a:t>: logged_in.html com </a:t>
            </a:r>
            <a:r>
              <a:rPr lang="pt-BR" dirty="0" err="1" smtClean="0"/>
              <a:t>la</a:t>
            </a:r>
            <a:r>
              <a:rPr lang="pt-BR" dirty="0" smtClean="0"/>
              <a:t> </a:t>
            </a:r>
            <a:r>
              <a:rPr lang="pt-BR" dirty="0" err="1" smtClean="0"/>
              <a:t>siguiente</a:t>
            </a:r>
            <a:r>
              <a:rPr lang="pt-BR" dirty="0" smtClean="0"/>
              <a:t> estrutura:</a:t>
            </a:r>
          </a:p>
          <a:p>
            <a:r>
              <a:rPr lang="pt-BR" dirty="0"/>
              <a:t>	</a:t>
            </a:r>
            <a:r>
              <a:rPr lang="en-US" dirty="0"/>
              <a:t>&lt;body&gt;</a:t>
            </a:r>
          </a:p>
          <a:p>
            <a:r>
              <a:rPr lang="en-US" dirty="0"/>
              <a:t>    &lt;h1&gt;</a:t>
            </a:r>
            <a:r>
              <a:rPr lang="en-US" dirty="0" err="1"/>
              <a:t>Felicitaciones</a:t>
            </a:r>
            <a:r>
              <a:rPr lang="en-US" dirty="0"/>
              <a:t>!&lt;/h1&gt;</a:t>
            </a:r>
          </a:p>
          <a:p>
            <a:r>
              <a:rPr lang="en-US" dirty="0"/>
              <a:t>    &lt;p&gt;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logueado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&lt;/p&gt;</a:t>
            </a:r>
          </a:p>
          <a:p>
            <a:r>
              <a:rPr lang="en-US" dirty="0"/>
              <a:t>    &lt;a </a:t>
            </a:r>
            <a:r>
              <a:rPr lang="en-US" u="sng" dirty="0" err="1"/>
              <a:t>href</a:t>
            </a:r>
            <a:r>
              <a:rPr lang="en-US" u="sng" dirty="0" smtClean="0"/>
              <a:t>=“#2"&gt;</a:t>
            </a:r>
            <a:r>
              <a:rPr lang="en-US" dirty="0"/>
              <a:t>Log out&lt;/a&gt;</a:t>
            </a:r>
          </a:p>
          <a:p>
            <a:r>
              <a:rPr lang="en-US" dirty="0"/>
              <a:t>&lt;/body</a:t>
            </a:r>
            <a:r>
              <a:rPr lang="en-US" dirty="0" smtClean="0"/>
              <a:t>&gt;</a:t>
            </a:r>
          </a:p>
          <a:p>
            <a:r>
              <a:rPr lang="es-ES" dirty="0" smtClean="0"/>
              <a:t>5. Crear un archivo llamado: logged_out.html con la siguiente estructura:</a:t>
            </a:r>
          </a:p>
          <a:p>
            <a:r>
              <a:rPr lang="es-ES" dirty="0"/>
              <a:t>	</a:t>
            </a:r>
            <a:r>
              <a:rPr lang="en-US" dirty="0"/>
              <a:t>&lt;body&gt;</a:t>
            </a:r>
          </a:p>
          <a:p>
            <a:r>
              <a:rPr lang="en-US" dirty="0"/>
              <a:t>    &lt;h2&gt;</a:t>
            </a:r>
            <a:r>
              <a:rPr lang="en-US" dirty="0" err="1"/>
              <a:t>Saliste</a:t>
            </a:r>
            <a:r>
              <a:rPr lang="en-US" dirty="0"/>
              <a:t> del login&lt;/h2&gt;</a:t>
            </a:r>
          </a:p>
          <a:p>
            <a:r>
              <a:rPr lang="en-US" dirty="0"/>
              <a:t>    &lt;a </a:t>
            </a:r>
            <a:r>
              <a:rPr lang="en-US" u="sng" dirty="0" err="1"/>
              <a:t>href</a:t>
            </a:r>
            <a:r>
              <a:rPr lang="en-US" u="sng" dirty="0" smtClean="0"/>
              <a:t>=“#3"&gt;</a:t>
            </a:r>
            <a:r>
              <a:rPr lang="en-US" dirty="0"/>
              <a:t>Log back in&lt;/a&gt;</a:t>
            </a:r>
          </a:p>
          <a:p>
            <a:r>
              <a:rPr lang="en-US" dirty="0"/>
              <a:t>&lt;/body&gt;</a:t>
            </a:r>
          </a:p>
          <a:p>
            <a:endParaRPr lang="en-US" dirty="0"/>
          </a:p>
          <a:p>
            <a:endParaRPr lang="pt-BR" dirty="0"/>
          </a:p>
          <a:p>
            <a:pPr marL="800100" lvl="1" indent="-342900">
              <a:buAutoNum type="arabicPeriod"/>
            </a:pPr>
            <a:endParaRPr lang="es-ES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0" y="27035"/>
            <a:ext cx="1196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924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098"/>
            <a:ext cx="12192000" cy="2374947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80942"/>
            <a:ext cx="769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6. En la terminal, adicionar (+) a Python </a:t>
            </a:r>
            <a:r>
              <a:rPr lang="es-ES" dirty="0"/>
              <a:t>y escribir: </a:t>
            </a:r>
            <a:r>
              <a:rPr lang="es-ES" u="sng" dirty="0"/>
              <a:t>python3 -m </a:t>
            </a:r>
            <a:r>
              <a:rPr lang="es-ES" u="sng" dirty="0" err="1" smtClean="0"/>
              <a:t>http.server</a:t>
            </a:r>
            <a:endParaRPr lang="es-ES" u="sng" dirty="0" smtClean="0"/>
          </a:p>
          <a:p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5" y="3288410"/>
            <a:ext cx="6583681" cy="356959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0" y="27035"/>
            <a:ext cx="1196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722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30629" y="165463"/>
            <a:ext cx="118523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7. Ir al navegador y escribir en la barra </a:t>
            </a:r>
            <a:r>
              <a:rPr lang="es-ES" dirty="0"/>
              <a:t>de búsqueda: </a:t>
            </a:r>
            <a:r>
              <a:rPr lang="es-ES" dirty="0">
                <a:hlinkClick r:id="rId2"/>
              </a:rPr>
              <a:t>http://localhost:8000</a:t>
            </a:r>
            <a:r>
              <a:rPr lang="es-ES" dirty="0" smtClean="0">
                <a:hlinkClick r:id="rId2"/>
              </a:rPr>
              <a:t>/</a:t>
            </a:r>
            <a:endParaRPr lang="es-ES" dirty="0" smtClean="0"/>
          </a:p>
          <a:p>
            <a:r>
              <a:rPr lang="es-ES" dirty="0" smtClean="0"/>
              <a:t>8. Ir </a:t>
            </a:r>
            <a:r>
              <a:rPr lang="es-ES" dirty="0"/>
              <a:t>al navegador y escribir en la barra de </a:t>
            </a:r>
            <a:r>
              <a:rPr lang="es-ES" dirty="0" smtClean="0"/>
              <a:t>búsqueda</a:t>
            </a:r>
            <a:r>
              <a:rPr lang="es-ES" dirty="0"/>
              <a:t>: </a:t>
            </a:r>
            <a:r>
              <a:rPr lang="es-ES" dirty="0">
                <a:hlinkClick r:id="rId3"/>
              </a:rPr>
              <a:t>https://us-east-1.console.aws.amazon.com/console/home?region=us-east-1</a:t>
            </a:r>
            <a:r>
              <a:rPr lang="es-ES" dirty="0" smtClean="0">
                <a:hlinkClick r:id="rId3"/>
              </a:rPr>
              <a:t>#</a:t>
            </a:r>
            <a:r>
              <a:rPr lang="es-ES" dirty="0" smtClean="0"/>
              <a:t> iniciar sesión.</a:t>
            </a:r>
          </a:p>
          <a:p>
            <a:r>
              <a:rPr lang="es-ES" dirty="0" smtClean="0"/>
              <a:t>9. Buscar en AWS a </a:t>
            </a:r>
            <a:r>
              <a:rPr lang="es-ES" dirty="0" err="1" smtClean="0"/>
              <a:t>cognito</a:t>
            </a:r>
            <a:r>
              <a:rPr lang="es-ES" dirty="0" smtClean="0"/>
              <a:t>.</a:t>
            </a:r>
          </a:p>
          <a:p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" y="1772088"/>
            <a:ext cx="7569108" cy="13088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9711"/>
            <a:ext cx="8617837" cy="299828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-60960" y="3361082"/>
            <a:ext cx="590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10. Seleccionar la opción de: Administrar grupos de usuarios.</a:t>
            </a:r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17417" y="2234"/>
            <a:ext cx="1196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227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2563"/>
            <a:ext cx="9706002" cy="176426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37577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11. Dar clic en el botón de: Crear un grupo de usuarios.</a:t>
            </a:r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0" y="258428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12. Escribir el nombre </a:t>
            </a:r>
            <a:r>
              <a:rPr lang="es-ES" dirty="0"/>
              <a:t>del grupo: </a:t>
            </a:r>
            <a:r>
              <a:rPr lang="es-ES" dirty="0" smtClean="0"/>
              <a:t>“</a:t>
            </a:r>
            <a:r>
              <a:rPr lang="es-ES" dirty="0" err="1" smtClean="0"/>
              <a:t>desarrolloCognito</a:t>
            </a:r>
            <a:r>
              <a:rPr lang="es-ES" dirty="0" smtClean="0"/>
              <a:t>”</a:t>
            </a:r>
          </a:p>
          <a:p>
            <a:r>
              <a:rPr lang="es-ES" dirty="0" smtClean="0"/>
              <a:t>13. Dar clic en el botón llamado: Recorrido por la configuración. Consulte cada ajuste para elegir las opciones que desee.</a:t>
            </a:r>
          </a:p>
          <a:p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8" y="3507619"/>
            <a:ext cx="4676503" cy="208007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686697" y="3378926"/>
            <a:ext cx="59827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Seleccionar la opción de: </a:t>
            </a:r>
            <a:r>
              <a:rPr lang="es-MX" b="1" dirty="0"/>
              <a:t/>
            </a:r>
            <a:br>
              <a:rPr lang="es-MX" b="1" dirty="0"/>
            </a:br>
            <a:r>
              <a:rPr lang="es-MX" b="1" dirty="0"/>
              <a:t>Dirección de correo electrónico o número de teléfono </a:t>
            </a:r>
            <a:r>
              <a:rPr lang="es-MX" dirty="0"/>
              <a:t>- Los usuarios pueden usar su dirección de correo electrónico o número de teléfono como "nombre de usuario" para inscribirse e iniciar sesión</a:t>
            </a:r>
            <a:r>
              <a:rPr lang="es-MX" dirty="0" smtClean="0"/>
              <a:t>.</a:t>
            </a:r>
          </a:p>
          <a:p>
            <a:r>
              <a:rPr lang="es-MX" dirty="0" smtClean="0"/>
              <a:t>Seleccionar la sub-opción de: </a:t>
            </a:r>
            <a:r>
              <a:rPr lang="es-MX" dirty="0"/>
              <a:t>Permitir direcciones de correo electrónico y números de teléfono (los usuarios pueden elegir una opción</a:t>
            </a:r>
            <a:r>
              <a:rPr lang="es-MX" dirty="0" smtClean="0"/>
              <a:t>)</a:t>
            </a:r>
          </a:p>
          <a:p>
            <a:r>
              <a:rPr lang="es-MX" dirty="0" smtClean="0"/>
              <a:t>Seleccionar la opción de: </a:t>
            </a:r>
            <a:r>
              <a:rPr lang="es-MX" dirty="0"/>
              <a:t>(Recomendado) Habilite la indistinción de mayúsculas y minúsculas para la introducción del nombre del usuario</a:t>
            </a:r>
            <a:endParaRPr lang="en-US" dirty="0"/>
          </a:p>
        </p:txBody>
      </p:sp>
      <p:sp>
        <p:nvSpPr>
          <p:cNvPr id="9" name="CuadroTexto 8"/>
          <p:cNvSpPr txBox="1"/>
          <p:nvPr/>
        </p:nvSpPr>
        <p:spPr>
          <a:xfrm>
            <a:off x="0" y="27035"/>
            <a:ext cx="1196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823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04503" y="522513"/>
            <a:ext cx="10685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14. Seleccionar las opciones de: email, </a:t>
            </a:r>
            <a:r>
              <a:rPr lang="es-ES" dirty="0" err="1" smtClean="0"/>
              <a:t>name</a:t>
            </a:r>
            <a:r>
              <a:rPr lang="es-ES" dirty="0" smtClean="0"/>
              <a:t> y </a:t>
            </a:r>
            <a:r>
              <a:rPr lang="es-ES" dirty="0" err="1" smtClean="0"/>
              <a:t>phone</a:t>
            </a:r>
            <a:r>
              <a:rPr lang="es-ES" dirty="0" smtClean="0"/>
              <a:t> </a:t>
            </a:r>
            <a:r>
              <a:rPr lang="es-ES" dirty="0" err="1" smtClean="0"/>
              <a:t>number</a:t>
            </a:r>
            <a:r>
              <a:rPr lang="es-ES" dirty="0" smtClean="0"/>
              <a:t>.</a:t>
            </a:r>
          </a:p>
          <a:p>
            <a:r>
              <a:rPr lang="es-ES" dirty="0" smtClean="0"/>
              <a:t>Dar clic en el botón llamado: paso siguiente.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3" y="1687376"/>
            <a:ext cx="9866811" cy="438353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0" y="27035"/>
            <a:ext cx="1196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8119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2853</TotalTime>
  <Words>2069</Words>
  <Application>Microsoft Office PowerPoint</Application>
  <PresentationFormat>Panorámica</PresentationFormat>
  <Paragraphs>168</Paragraphs>
  <Slides>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48" baseType="lpstr">
      <vt:lpstr>Calibri</vt:lpstr>
      <vt:lpstr>Calibri Light</vt:lpstr>
      <vt:lpstr>Retrospección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User</cp:lastModifiedBy>
  <cp:revision>201</cp:revision>
  <dcterms:created xsi:type="dcterms:W3CDTF">2022-08-15T17:49:07Z</dcterms:created>
  <dcterms:modified xsi:type="dcterms:W3CDTF">2022-08-22T22:17:25Z</dcterms:modified>
</cp:coreProperties>
</file>